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70" r:id="rId3"/>
    <p:sldId id="271" r:id="rId4"/>
    <p:sldId id="275" r:id="rId5"/>
    <p:sldId id="277" r:id="rId6"/>
    <p:sldId id="276" r:id="rId7"/>
    <p:sldId id="278" r:id="rId8"/>
    <p:sldId id="279" r:id="rId9"/>
    <p:sldId id="280" r:id="rId10"/>
    <p:sldId id="281" r:id="rId11"/>
    <p:sldId id="283" r:id="rId12"/>
    <p:sldId id="282" r:id="rId13"/>
    <p:sldId id="285" r:id="rId14"/>
    <p:sldId id="284" r:id="rId15"/>
    <p:sldId id="263" r:id="rId16"/>
    <p:sldId id="264" r:id="rId17"/>
    <p:sldId id="265" r:id="rId18"/>
    <p:sldId id="266" r:id="rId19"/>
    <p:sldId id="272" r:id="rId20"/>
    <p:sldId id="268" r:id="rId21"/>
    <p:sldId id="269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508CA-C107-407E-8977-8018E0DC97D7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A6F11-DDB0-472C-9912-5913882E23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79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A6F11-DDB0-472C-9912-5913882E235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1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5845D-68D7-4FC9-B538-84741F26E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8AA36C-6D71-42EC-8BB8-3A8CCCF2F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D8678-604D-4A80-B4CB-15C2FB49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2AB3-5491-4CF3-81FF-CEBEC8A96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77D43-9103-412F-8D7E-F072AECC7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57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B535E-42D3-4C99-9017-32D51882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8F0BD-4085-4449-A2E5-16C8F7F88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77D87-7531-43F7-90CD-3833F2DA9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4D215F-CF35-4731-B581-A9B3A7377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F52E1-1E56-44E1-AAE4-C230F99D8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56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5D4DFC-914E-46AA-97F8-DA9ABE086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BAEB0C-3BB3-4964-9D2B-3DE6D47C0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5FA98-BF68-49C6-BA27-E6012E064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B0D367-39E0-4E73-AB8E-C8196846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05AC0A-8465-4CC7-9227-0CB696368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37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B01F6-62B6-4F06-AF8D-F26A1A278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EE6DB-075E-4747-BD39-7F07C8C51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FD054-F764-4048-8F9B-376A052D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2AFDF-14D5-4E95-B973-AA970992B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C7F5D-8805-4F25-A53A-9542BA6C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67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5ED02-0B81-4DFC-946E-E55AC265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B9E8D-96AF-419D-85E5-CA4C2968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BC734-02F1-491E-894B-5ED4630F5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605B4-FEA5-4564-9BD4-A2CF3EEBD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735D3F-07D8-4D5A-94DB-CD34E5A8E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52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88EB4-9A2F-4E76-97BF-AA4A16FD1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974B0-4701-451E-9DC7-6A98ECC18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9B20D5-FA78-4556-9AB9-43EC89852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0F4BB-D4E2-4DF8-BB0B-80A42F83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584E6-FF3A-4CF3-A9B4-3B59EBC5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7E8D2-DC64-4405-831E-6B8AD9622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49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4D19-4D09-4D78-AD3D-FBCE19285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9B457-BED6-4523-A39E-5C1EA52AD1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E1D0-D92B-4C7A-97A3-7481117E43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ADACD-F700-4C66-97A4-E29AEB325A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073D31-72B3-425A-828D-5C0117B5C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F6F74B-EF80-42DD-8C23-1E4104B95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278590-46B5-4253-92E6-E3402D2A7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BB8D8-D38F-4540-A6A6-E55755FC6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105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A022D-5B75-4DB1-ABE2-7482EAD6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B16456-7B9F-43AF-875F-CDFDEE709F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1319C-A5C6-438E-924F-C7B755E9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C8ADBB-2E54-4C64-86E9-24645CA4B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20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BA3E3F-2F89-481D-B576-DA427C8AB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2203C8-30DD-4DF9-A0F6-97193FB6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73E58-581F-4777-9C39-694CD696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9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92639-B972-4EDE-B06F-70BE5A7C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3F67A-D484-4937-B1C8-D8ADEEDC5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B50CE-6843-4B00-9286-C7A0C2EF91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4B8E2E-2E7E-4EBC-B5F1-617B53928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3F5F12-A5DA-48D2-85DE-69DDE735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456DD-3A3A-468C-9792-043A0B81F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31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93DA9-B680-483E-8B9D-E44D7B49E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F04C6-35D6-43BC-8FAF-119B9E945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7E32-FEF8-471A-A4FC-0F2708E30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45040D-B308-42E9-A1AE-119D12502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7E1F47-CEEA-4D88-ACA0-C6337FC3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CC6AF-6EE0-44B1-B587-2C981651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602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35CE6-3719-4496-8C33-E52351B7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959C5-8906-41DC-9743-895FFD500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BC4B6-08EA-45B2-BEC0-9C0137BD7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AD5AD-9358-43C1-A998-723E161209B3}" type="datetimeFigureOut">
              <a:rPr lang="en-US" smtClean="0"/>
              <a:t>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9F0845-011C-4BD8-B0A0-D38EAE4528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36974-1482-42E7-BDF8-8DEF1E1F1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C162F-794E-4F96-AFBF-1A878218D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79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DEF85-632B-4F56-B8B1-F52994F1E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36163" y="654857"/>
            <a:ext cx="5891813" cy="1442715"/>
          </a:xfrm>
        </p:spPr>
        <p:txBody>
          <a:bodyPr/>
          <a:lstStyle/>
          <a:p>
            <a:r>
              <a:rPr lang="en-US" dirty="0"/>
              <a:t>Speeding to glory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15F992-710A-4EE0-A9B5-649E09940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402" y="2311966"/>
            <a:ext cx="1964925" cy="3993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Max Curie</a:t>
            </a:r>
          </a:p>
        </p:txBody>
      </p:sp>
      <p:pic>
        <p:nvPicPr>
          <p:cNvPr id="6" name="Picture 2" descr="upload.wikimedia.org/wikipedia/en/thumb/c/ce/Cy...">
            <a:extLst>
              <a:ext uri="{FF2B5EF4-FFF2-40B4-BE49-F238E27FC236}">
                <a16:creationId xmlns:a16="http://schemas.microsoft.com/office/drawing/2014/main" id="{1FAFABD3-CE3C-4E4A-A852-A4827F8CB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518" y="2893197"/>
            <a:ext cx="2240995" cy="999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331CD-C5D4-4C12-A5D5-6865DA569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817" y="3681639"/>
            <a:ext cx="2314898" cy="2372056"/>
          </a:xfrm>
          <a:prstGeom prst="rect">
            <a:avLst/>
          </a:prstGeom>
        </p:spPr>
      </p:pic>
      <p:pic>
        <p:nvPicPr>
          <p:cNvPr id="9" name="Picture 2" descr="Numba: A High Performance Python Compiler">
            <a:extLst>
              <a:ext uri="{FF2B5EF4-FFF2-40B4-BE49-F238E27FC236}">
                <a16:creationId xmlns:a16="http://schemas.microsoft.com/office/drawing/2014/main" id="{44175785-36A3-48A0-B921-CE1EDFBB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52" y="4207979"/>
            <a:ext cx="41338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DA - Wikipedia">
            <a:extLst>
              <a:ext uri="{FF2B5EF4-FFF2-40B4-BE49-F238E27FC236}">
                <a16:creationId xmlns:a16="http://schemas.microsoft.com/office/drawing/2014/main" id="{D5712237-20E1-4B85-B1D4-62A8ADA3E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019" y="2524517"/>
            <a:ext cx="2916387" cy="176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rief Introduction to Tensorflow for Deep Learning - Analytics Vidhya">
            <a:extLst>
              <a:ext uri="{FF2B5EF4-FFF2-40B4-BE49-F238E27FC236}">
                <a16:creationId xmlns:a16="http://schemas.microsoft.com/office/drawing/2014/main" id="{9F0973C0-5A76-4DBC-A753-D2AE828D5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130" y="4535041"/>
            <a:ext cx="206692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5870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D986-7C81-4171-900B-094B4406E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55" y="184150"/>
            <a:ext cx="4685522" cy="1325563"/>
          </a:xfrm>
        </p:spPr>
        <p:txBody>
          <a:bodyPr/>
          <a:lstStyle/>
          <a:p>
            <a:r>
              <a:rPr lang="en-US" dirty="0"/>
              <a:t>CPU parallel—easiest </a:t>
            </a:r>
            <a:r>
              <a:rPr lang="en-US" sz="2400" dirty="0"/>
              <a:t>(</a:t>
            </a:r>
            <a:r>
              <a:rPr lang="en-US" sz="2400" dirty="0" err="1"/>
              <a:t>concurrent.futures</a:t>
            </a:r>
            <a:r>
              <a:rPr lang="en-US" sz="24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6D086-43E5-4B2D-89E7-5057CF766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917117-F2F8-49CC-9DF4-6C2D8EF5E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052" y="2709319"/>
            <a:ext cx="5010849" cy="12098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20241E-E78A-4DF7-B802-970D1805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1151" y="53521"/>
            <a:ext cx="2476846" cy="8478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D540A-7D17-43E1-8AE0-220D5B5BA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7454" y="1216675"/>
            <a:ext cx="6144482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182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49820-3EA9-408C-98CD-3BDEC4E0A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AD897-8BB5-4BCA-9C06-D0B7A0FD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10400-BE82-4B9F-9981-22BD6BFA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20" y="2065565"/>
            <a:ext cx="3724795" cy="933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C1E672-7084-43CE-876A-78F3020D0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910" y="0"/>
            <a:ext cx="561109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0A3431-459E-4B52-8767-7E9EB778DE27}"/>
              </a:ext>
            </a:extLst>
          </p:cNvPr>
          <p:cNvSpPr txBox="1"/>
          <p:nvPr/>
        </p:nvSpPr>
        <p:spPr>
          <a:xfrm>
            <a:off x="774577" y="628400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https://youtu.be/fKl2JW_qrso</a:t>
            </a:r>
          </a:p>
        </p:txBody>
      </p:sp>
    </p:spTree>
    <p:extLst>
      <p:ext uri="{BB962C8B-B14F-4D97-AF65-F5344CB8AC3E}">
        <p14:creationId xmlns:p14="http://schemas.microsoft.com/office/powerpoint/2010/main" val="92483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7D986-7C81-4171-900B-094B4406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MPI4py -- Python in supercomputer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6D086-43E5-4B2D-89E7-5057CF766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AA1C0-0B10-4D33-9AAC-7C3C31AFF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73" b="9005"/>
          <a:stretch/>
        </p:blipFill>
        <p:spPr>
          <a:xfrm>
            <a:off x="6012116" y="1690688"/>
            <a:ext cx="6179884" cy="5149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8050C2-758E-4656-8467-1FD2ADE37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9816"/>
            <a:ext cx="5877745" cy="436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70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2F90E-B8B0-4F5D-993E-20C9E8F3D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193"/>
            <a:ext cx="10515600" cy="1325563"/>
          </a:xfrm>
        </p:spPr>
        <p:txBody>
          <a:bodyPr/>
          <a:lstStyle/>
          <a:p>
            <a:r>
              <a:rPr lang="en-US" dirty="0"/>
              <a:t>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74704-D504-4361-888B-59B48C5DF3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344DB8-BF94-450E-BF7B-335DCAE9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4046"/>
            <a:ext cx="5849166" cy="4467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F7AC0A-DB1B-4959-A952-6FBF2C09A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84" y="1482677"/>
            <a:ext cx="3686689" cy="6858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C03AE-E36E-4227-B4F4-632E6C176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466" y="1447099"/>
            <a:ext cx="3877216" cy="638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EB0B0EC-B18C-40E5-8D94-C979803B07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46" r="17656"/>
          <a:stretch/>
        </p:blipFill>
        <p:spPr>
          <a:xfrm>
            <a:off x="838200" y="2324046"/>
            <a:ext cx="4847748" cy="441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04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2081-DA24-4130-BAD8-848B6C682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A46DEBC-A056-49B8-BEE4-1A9C6DA48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513523"/>
              </p:ext>
            </p:extLst>
          </p:nvPr>
        </p:nvGraphicFramePr>
        <p:xfrm>
          <a:off x="838200" y="1703070"/>
          <a:ext cx="7023100" cy="3451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3908506867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200936377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9483608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2535403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63280216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7889491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5641605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521621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78863537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16688612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24859554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Data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Operation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Normal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GPU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Other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Acceleration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Package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Method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Code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Comment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56409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Matix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6.589378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0.153785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42.84813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./GPU/python/cupy/Add_Matrix.py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4755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Matix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Inversion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2.152613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16.23837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0.132563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fr-FR" sz="1100" u="none" strike="noStrike">
                          <a:effectLst/>
                        </a:rPr>
                        <a:t>./GPU/python/cupy/Inversion_Matrix.py</a:t>
                      </a:r>
                      <a:endParaRPr lang="fr-F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186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Matix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multiplication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6.541572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0.326043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20.06355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cupy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./GPU/python/cupy/Multi_Matrix.py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0577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Matix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10.30245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0.163662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62.94948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Vectorization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./GPU/python/numba/vector_loop.py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0173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Matix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multiplication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3.851169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4.494436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0.856875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7634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Matix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multiplication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0.02834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8.830183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0.003209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numba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Vectorization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./GPU/python/numba/vectorize_matrix_multi.py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4085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array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0.033909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0.015957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2.124966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add as vector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./Structrure/loop_VS_array.py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78617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array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multiplication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2.037554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1.061193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>
                          <a:effectLst/>
                        </a:rPr>
                        <a:t>1.920059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numpy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take_element_of_matrix_operation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./Structrure/take_element_of_matrix_operation.py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1745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445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F7A0-69DB-427F-AF25-DAE50919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from CORI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1F4A-21AD-423C-B5EC-8D920C7EE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Unstable: 300,000</a:t>
            </a:r>
          </a:p>
          <a:p>
            <a:r>
              <a:rPr lang="en-US" dirty="0"/>
              <a:t>Stable: 600,000</a:t>
            </a:r>
          </a:p>
        </p:txBody>
      </p:sp>
    </p:spTree>
    <p:extLst>
      <p:ext uri="{BB962C8B-B14F-4D97-AF65-F5344CB8AC3E}">
        <p14:creationId xmlns:p14="http://schemas.microsoft.com/office/powerpoint/2010/main" val="2834401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FEA21B-39AF-4A55-9EC5-35F43406A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787" y="282619"/>
            <a:ext cx="8349650" cy="62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60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38EBC-C17F-44A8-A38D-4098198BA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8301"/>
            <a:ext cx="10515600" cy="1325563"/>
          </a:xfrm>
        </p:spPr>
        <p:txBody>
          <a:bodyPr/>
          <a:lstStyle/>
          <a:p>
            <a:r>
              <a:rPr lang="en-US" dirty="0"/>
              <a:t>Parameter dependents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28CED-BC5F-47E7-B493-00BA618847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87262"/>
                <a:ext cx="10515600" cy="55707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</a:rPr>
                  <a:t>Where: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fr-FR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𝑡h𝑒𝑟𝑚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𝑚𝑎𝑔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𝑛𝑞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𝑓𝑟𝑜𝑚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𝑟𝑎𝑡𝑖𝑜𝑛𝑎𝑙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𝑠𝑝𝑟𝑒𝑎𝑑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028CED-BC5F-47E7-B493-00BA618847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87262"/>
                <a:ext cx="10515600" cy="5570738"/>
              </a:xfrm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1382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4F4FCD-0565-42BD-9AEA-FF6AE979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60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A08BD-7846-4567-B386-0B5A821E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654" y="6256880"/>
            <a:ext cx="1596351" cy="601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2A979F-3BA7-4097-8555-9FD67EDE16AC}"/>
                  </a:ext>
                </a:extLst>
              </p:cNvPr>
              <p:cNvSpPr txBox="1"/>
              <p:nvPr/>
            </p:nvSpPr>
            <p:spPr>
              <a:xfrm>
                <a:off x="4221626" y="681037"/>
                <a:ext cx="249240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𝑓𝑙𝑜𝑎𝑡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2A979F-3BA7-4097-8555-9FD67EDE16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626" y="681037"/>
                <a:ext cx="249240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9385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4F4FCD-0565-42BD-9AEA-FF6AE979D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602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2A08BD-7846-4567-B386-0B5A821E2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654" y="6256880"/>
            <a:ext cx="1596351" cy="601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453EE8-297A-410D-90D7-6A739B0E317F}"/>
                  </a:ext>
                </a:extLst>
              </p:cNvPr>
              <p:cNvSpPr txBox="1"/>
              <p:nvPr/>
            </p:nvSpPr>
            <p:spPr>
              <a:xfrm>
                <a:off x="3979415" y="658574"/>
                <a:ext cx="33712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𝑡𝑦𝑝𝑒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𝑏𝑜𝑜𝑙𝑒𝑎𝑛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7453EE8-297A-410D-90D7-6A739B0E3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415" y="658574"/>
                <a:ext cx="3371296" cy="369332"/>
              </a:xfrm>
              <a:prstGeom prst="rect">
                <a:avLst/>
              </a:prstGeom>
              <a:blipFill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7216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4E5E8-63D3-4C6B-92CA-241DBB258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02366-DA98-4A0B-B731-DC71115823A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Accelerating packages (up to 100times speed up)</a:t>
                </a:r>
              </a:p>
              <a:p>
                <a:r>
                  <a:rPr lang="en-US" dirty="0"/>
                  <a:t>Different languages (up to 100times speed up)</a:t>
                </a:r>
              </a:p>
              <a:p>
                <a:r>
                  <a:rPr lang="en-US" dirty="0"/>
                  <a:t>Code structure(up to 10times speed up)</a:t>
                </a:r>
              </a:p>
              <a:p>
                <a:r>
                  <a:rPr lang="en-US" dirty="0"/>
                  <a:t>ML (over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times speed up)</a:t>
                </a:r>
              </a:p>
              <a:p>
                <a:r>
                  <a:rPr lang="en-US" dirty="0"/>
                  <a:t>Applications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F02366-DA98-4A0B-B731-DC71115823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473B542-579C-4E65-BF23-16D13C221507}"/>
              </a:ext>
            </a:extLst>
          </p:cNvPr>
          <p:cNvSpPr txBox="1"/>
          <p:nvPr/>
        </p:nvSpPr>
        <p:spPr>
          <a:xfrm>
            <a:off x="767217" y="617696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https://github.com/maxcurie1996/Parallel_programming</a:t>
            </a:r>
          </a:p>
        </p:txBody>
      </p:sp>
    </p:spTree>
    <p:extLst>
      <p:ext uri="{BB962C8B-B14F-4D97-AF65-F5344CB8AC3E}">
        <p14:creationId xmlns:p14="http://schemas.microsoft.com/office/powerpoint/2010/main" val="1272323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430204-F9BA-47C7-8CB9-AB81C5C57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916" y="1531761"/>
            <a:ext cx="4603183" cy="25847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790689-D9F0-4896-B5F1-B4CB19BD0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410" y="237820"/>
            <a:ext cx="2672179" cy="10062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DA6745-E6B0-4F3C-A284-E5975102B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14" y="1531761"/>
            <a:ext cx="4503085" cy="2520929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0441F38-EB82-4D02-9C65-D04585C5B96C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5400000">
            <a:off x="3783875" y="262135"/>
            <a:ext cx="287709" cy="22515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F54CA81-68B7-40C9-BBD2-21B4F0AEBD9E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 rot="16200000" flipH="1">
            <a:off x="6453650" y="-156098"/>
            <a:ext cx="287709" cy="30880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5532269-8030-49F2-96E3-B146242CADE7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 rot="16200000" flipH="1">
            <a:off x="3419000" y="3673360"/>
            <a:ext cx="1275437" cy="297884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536E0BC-81C0-4101-B2B1-46A52CF791C0}"/>
              </a:ext>
            </a:extLst>
          </p:cNvPr>
          <p:cNvCxnSpPr>
            <a:cxnSpLocks/>
            <a:stCxn id="24" idx="2"/>
            <a:endCxn id="29" idx="0"/>
          </p:cNvCxnSpPr>
          <p:nvPr/>
        </p:nvCxnSpPr>
        <p:spPr>
          <a:xfrm rot="5400000">
            <a:off x="6185601" y="3949462"/>
            <a:ext cx="1211581" cy="24904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14B41F-76E9-4705-8AB6-EB6B0BE7A7A0}"/>
                  </a:ext>
                </a:extLst>
              </p:cNvPr>
              <p:cNvSpPr txBox="1"/>
              <p:nvPr/>
            </p:nvSpPr>
            <p:spPr>
              <a:xfrm>
                <a:off x="1949871" y="4155733"/>
                <a:ext cx="123484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𝐹𝑟𝑒𝑞𝑢𝑒𝑛𝑐𝑦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E14B41F-76E9-4705-8AB6-EB6B0BE7A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871" y="4155733"/>
                <a:ext cx="1234848" cy="369332"/>
              </a:xfrm>
              <a:prstGeom prst="rect">
                <a:avLst/>
              </a:prstGeom>
              <a:blipFill>
                <a:blip r:embed="rId5"/>
                <a:stretch>
                  <a:fillRect l="-1485" r="-495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5F9A8B63-DEA2-4981-B2CE-661E50BC6392}"/>
              </a:ext>
            </a:extLst>
          </p:cNvPr>
          <p:cNvSpPr txBox="1"/>
          <p:nvPr/>
        </p:nvSpPr>
        <p:spPr>
          <a:xfrm>
            <a:off x="7160099" y="4219589"/>
            <a:ext cx="1753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dirty="0"/>
              <a:t>Stable/unstable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874628-9EAF-4994-BECB-7DA045B154E1}"/>
                  </a:ext>
                </a:extLst>
              </p:cNvPr>
              <p:cNvSpPr txBox="1"/>
              <p:nvPr/>
            </p:nvSpPr>
            <p:spPr>
              <a:xfrm>
                <a:off x="3652794" y="5800502"/>
                <a:ext cx="378669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𝑢𝑛𝑠𝑡𝑎𝑏𝑙𝑒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𝑀𝑇𝑀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𝑓𝑟𝑒𝑞𝑢𝑒𝑛𝑐𝑖𝑒𝑠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4874628-9EAF-4994-BECB-7DA045B15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794" y="5800502"/>
                <a:ext cx="378669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511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2DC842-AFF5-4558-89C9-0F6DB41A5EDA}"/>
                  </a:ext>
                </a:extLst>
              </p:cNvPr>
              <p:cNvSpPr txBox="1"/>
              <p:nvPr/>
            </p:nvSpPr>
            <p:spPr>
              <a:xfrm>
                <a:off x="1790497" y="-37701"/>
                <a:ext cx="3069455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B2DC842-AFF5-4558-89C9-0F6DB41A5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0497" y="-37701"/>
                <a:ext cx="3069455" cy="7146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739A7BD-D2D3-4A6C-AD80-3FE71DE8E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78" y="3089802"/>
            <a:ext cx="5740892" cy="2308194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A978AD9A-C0F2-4601-B239-A5CC6BF88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98" y="740845"/>
            <a:ext cx="2638054" cy="224161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92E2BA7-2047-4662-8FA0-F07D16B4647B}"/>
              </a:ext>
            </a:extLst>
          </p:cNvPr>
          <p:cNvSpPr txBox="1"/>
          <p:nvPr/>
        </p:nvSpPr>
        <p:spPr>
          <a:xfrm>
            <a:off x="2052728" y="5383287"/>
            <a:ext cx="2544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Match with experiment? 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310FF7D-CFDE-4EE1-8004-1A20F232B211}"/>
              </a:ext>
            </a:extLst>
          </p:cNvPr>
          <p:cNvCxnSpPr>
            <a:cxnSpLocks/>
            <a:stCxn id="43" idx="2"/>
            <a:endCxn id="55" idx="2"/>
          </p:cNvCxnSpPr>
          <p:nvPr/>
        </p:nvCxnSpPr>
        <p:spPr>
          <a:xfrm rot="5400000" flipH="1" flipV="1">
            <a:off x="4994017" y="2521922"/>
            <a:ext cx="1561904" cy="4899490"/>
          </a:xfrm>
          <a:prstGeom prst="bentConnector3">
            <a:avLst>
              <a:gd name="adj1" fmla="val -146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43D6728-D2AE-49C3-86C5-7B47440042B2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325225" y="676982"/>
            <a:ext cx="0" cy="63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B944C22-97CA-48B6-96BF-9015F29B6F8F}"/>
              </a:ext>
            </a:extLst>
          </p:cNvPr>
          <p:cNvSpPr txBox="1"/>
          <p:nvPr/>
        </p:nvSpPr>
        <p:spPr>
          <a:xfrm>
            <a:off x="7592649" y="3821383"/>
            <a:ext cx="12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Vary profile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8FDBE81E-DB8E-4372-86BF-9E0627D94463}"/>
              </a:ext>
            </a:extLst>
          </p:cNvPr>
          <p:cNvCxnSpPr>
            <a:cxnSpLocks/>
            <a:stCxn id="55" idx="0"/>
            <a:endCxn id="14" idx="3"/>
          </p:cNvCxnSpPr>
          <p:nvPr/>
        </p:nvCxnSpPr>
        <p:spPr>
          <a:xfrm rot="16200000" flipV="1">
            <a:off x="4791462" y="388131"/>
            <a:ext cx="3501742" cy="33647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559897B-A441-4C65-9FB7-22FD5DD0BD20}"/>
              </a:ext>
            </a:extLst>
          </p:cNvPr>
          <p:cNvCxnSpPr>
            <a:cxnSpLocks/>
            <a:stCxn id="15" idx="2"/>
            <a:endCxn id="9" idx="0"/>
          </p:cNvCxnSpPr>
          <p:nvPr/>
        </p:nvCxnSpPr>
        <p:spPr>
          <a:xfrm flipH="1">
            <a:off x="3325224" y="2982457"/>
            <a:ext cx="1" cy="107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02D9F0F-BD88-4775-8F6F-7C1B723F6BFC}"/>
              </a:ext>
            </a:extLst>
          </p:cNvPr>
          <p:cNvCxnSpPr>
            <a:cxnSpLocks/>
            <a:stCxn id="43" idx="2"/>
            <a:endCxn id="71" idx="0"/>
          </p:cNvCxnSpPr>
          <p:nvPr/>
        </p:nvCxnSpPr>
        <p:spPr>
          <a:xfrm>
            <a:off x="3325224" y="5752619"/>
            <a:ext cx="4109" cy="561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663164B-B93F-4249-94BA-FF0FA89ABC04}"/>
              </a:ext>
            </a:extLst>
          </p:cNvPr>
          <p:cNvSpPr txBox="1"/>
          <p:nvPr/>
        </p:nvSpPr>
        <p:spPr>
          <a:xfrm>
            <a:off x="2675403" y="6314243"/>
            <a:ext cx="13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Ideal profile</a:t>
            </a:r>
          </a:p>
        </p:txBody>
      </p:sp>
    </p:spTree>
    <p:extLst>
      <p:ext uri="{BB962C8B-B14F-4D97-AF65-F5344CB8AC3E}">
        <p14:creationId xmlns:p14="http://schemas.microsoft.com/office/powerpoint/2010/main" val="2970663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CCEFF-9059-4AD9-A1C8-2C7BD60F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Vary profile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3F46A-8B79-4ACB-87D4-610E50D3FD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𝑟𝑜𝑡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𝐷𝑜𝑝𝑝𝑙𝑒𝑟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B3F46A-8B79-4ACB-87D4-610E50D3FD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48EB145-CFFD-4044-A26C-DC494D4B7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097" y="5065434"/>
            <a:ext cx="5933279" cy="142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13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411B-0BC1-48DF-A6E1-35A1034CE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35FFF-822E-4518-8F38-163E5FF1D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way to access the stability of MTM for equilibrium fitting</a:t>
            </a:r>
          </a:p>
          <a:p>
            <a:endParaRPr lang="en-US" dirty="0"/>
          </a:p>
          <a:p>
            <a:r>
              <a:rPr lang="en-US" dirty="0"/>
              <a:t>Before the acceleration it take about </a:t>
            </a:r>
            <a:r>
              <a:rPr lang="en-US" dirty="0">
                <a:solidFill>
                  <a:srgbClr val="C00000"/>
                </a:solidFill>
              </a:rPr>
              <a:t>300sec</a:t>
            </a:r>
            <a:r>
              <a:rPr lang="en-US" dirty="0"/>
              <a:t> to access one equilibrium</a:t>
            </a:r>
          </a:p>
          <a:p>
            <a:endParaRPr lang="en-US" dirty="0"/>
          </a:p>
          <a:p>
            <a:r>
              <a:rPr lang="en-US" dirty="0"/>
              <a:t>One needs to have a tool to find the frequency and stability in less then </a:t>
            </a:r>
            <a:r>
              <a:rPr lang="en-US" dirty="0">
                <a:solidFill>
                  <a:srgbClr val="C00000"/>
                </a:solidFill>
              </a:rPr>
              <a:t>1 sec </a:t>
            </a:r>
            <a:r>
              <a:rPr lang="en-US" dirty="0"/>
              <a:t>to be meaningful. </a:t>
            </a:r>
          </a:p>
        </p:txBody>
      </p:sp>
    </p:spTree>
    <p:extLst>
      <p:ext uri="{BB962C8B-B14F-4D97-AF65-F5344CB8AC3E}">
        <p14:creationId xmlns:p14="http://schemas.microsoft.com/office/powerpoint/2010/main" val="67836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552D8-604A-4B93-8E9A-19AA3DE1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Cython</a:t>
            </a:r>
            <a:r>
              <a:rPr lang="en-US" dirty="0"/>
              <a:t> (C in 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1AB5-7C6A-4BF1-92F2-B841B270C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91905" cy="4351338"/>
          </a:xfrm>
        </p:spPr>
        <p:txBody>
          <a:bodyPr/>
          <a:lstStyle/>
          <a:p>
            <a:r>
              <a:rPr lang="en-US" dirty="0"/>
              <a:t>Python regarding everything as object type. It takes significant time to determine the data type. </a:t>
            </a:r>
          </a:p>
          <a:p>
            <a:endParaRPr lang="en-US" dirty="0"/>
          </a:p>
          <a:p>
            <a:r>
              <a:rPr lang="en-US" dirty="0"/>
              <a:t>So, define the data type in </a:t>
            </a:r>
            <a:r>
              <a:rPr lang="en-US" dirty="0" err="1"/>
              <a:t>Cython</a:t>
            </a:r>
            <a:r>
              <a:rPr lang="en-US" dirty="0"/>
              <a:t> will significantly increase the speed of code for the most the time.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CF6F27-A417-43F7-9FCE-6788EDB91398}"/>
              </a:ext>
            </a:extLst>
          </p:cNvPr>
          <p:cNvSpPr txBox="1"/>
          <p:nvPr/>
        </p:nvSpPr>
        <p:spPr>
          <a:xfrm>
            <a:off x="756822" y="631190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tutorial on </a:t>
            </a:r>
            <a:r>
              <a:rPr lang="en-US" dirty="0" err="1"/>
              <a:t>cython</a:t>
            </a:r>
            <a:r>
              <a:rPr lang="en-US" dirty="0"/>
              <a:t>: https://youtu.be/mXuEoqK4bEc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8894C1-9365-4CD4-8ED9-1AA0EBF38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326" y="0"/>
            <a:ext cx="4339626" cy="29902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43CD0-2F26-44EB-A9EA-8C5740CF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326" y="3429000"/>
            <a:ext cx="4129254" cy="1815967"/>
          </a:xfrm>
          <a:prstGeom prst="rect">
            <a:avLst/>
          </a:prstGeom>
        </p:spPr>
      </p:pic>
      <p:pic>
        <p:nvPicPr>
          <p:cNvPr id="2050" name="Picture 2" descr="upload.wikimedia.org/wikipedia/en/thumb/c/ce/Cy...">
            <a:extLst>
              <a:ext uri="{FF2B5EF4-FFF2-40B4-BE49-F238E27FC236}">
                <a16:creationId xmlns:a16="http://schemas.microsoft.com/office/drawing/2014/main" id="{986E7D8A-89BF-4FCB-89D5-DBAF77D77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25" y="679438"/>
            <a:ext cx="1563219" cy="69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680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ECB9-002C-4DF3-A382-0D83C7277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Numba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9E438-090E-4F36-8C2A-CB9A38FEA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Vectorize (do action on each element in paradelle)</a:t>
            </a:r>
          </a:p>
          <a:p>
            <a:r>
              <a:rPr lang="en-US" dirty="0" err="1"/>
              <a:t>jit</a:t>
            </a:r>
            <a:r>
              <a:rPr lang="en-US" dirty="0"/>
              <a:t> (create a faster machine code)</a:t>
            </a:r>
          </a:p>
          <a:p>
            <a:endParaRPr lang="en-US" dirty="0"/>
          </a:p>
          <a:p>
            <a:r>
              <a:rPr lang="en-US" dirty="0"/>
              <a:t>And more…</a:t>
            </a:r>
          </a:p>
        </p:txBody>
      </p:sp>
      <p:pic>
        <p:nvPicPr>
          <p:cNvPr id="4098" name="Picture 2" descr="Numba: A High Performance Python Compiler">
            <a:extLst>
              <a:ext uri="{FF2B5EF4-FFF2-40B4-BE49-F238E27FC236}">
                <a16:creationId xmlns:a16="http://schemas.microsoft.com/office/drawing/2014/main" id="{9526BF8D-9A7F-4B5F-84F1-11F6C115D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774" y="373857"/>
            <a:ext cx="413385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98FD62-EDD6-4C74-A0E3-6D040F8AF244}"/>
              </a:ext>
            </a:extLst>
          </p:cNvPr>
          <p:cNvSpPr txBox="1"/>
          <p:nvPr/>
        </p:nvSpPr>
        <p:spPr>
          <a:xfrm>
            <a:off x="1024670" y="6308209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https://youtu.be/x58W9A2lnQc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832289-C8D2-4E63-8F05-37A4E9593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056" y="2610035"/>
            <a:ext cx="5353944" cy="4247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863606-A232-4D6B-8E9A-B0D49D5CE5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851"/>
          <a:stretch/>
        </p:blipFill>
        <p:spPr>
          <a:xfrm>
            <a:off x="7230770" y="230188"/>
            <a:ext cx="4762962" cy="126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01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1098-631E-41DA-BDCB-54B8DE95E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300" y="32708"/>
            <a:ext cx="10515600" cy="1325563"/>
          </a:xfrm>
        </p:spPr>
        <p:txBody>
          <a:bodyPr/>
          <a:lstStyle/>
          <a:p>
            <a:r>
              <a:rPr lang="en-US" dirty="0"/>
              <a:t>CUDA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59330-870A-43B4-9ACD-5851CC021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0" y="1106534"/>
            <a:ext cx="6405979" cy="4351338"/>
          </a:xfrm>
        </p:spPr>
        <p:txBody>
          <a:bodyPr/>
          <a:lstStyle/>
          <a:p>
            <a:r>
              <a:rPr lang="en-US" dirty="0"/>
              <a:t>CUDA is a package that allows one to run and write code that runs on Nvidia GPU. </a:t>
            </a:r>
          </a:p>
          <a:p>
            <a:endParaRPr lang="en-US" dirty="0"/>
          </a:p>
        </p:txBody>
      </p:sp>
      <p:pic>
        <p:nvPicPr>
          <p:cNvPr id="4" name="Picture 4" descr="PC • Hardware • GPU • tech youtubers • meme • funny • catchymemes">
            <a:extLst>
              <a:ext uri="{FF2B5EF4-FFF2-40B4-BE49-F238E27FC236}">
                <a16:creationId xmlns:a16="http://schemas.microsoft.com/office/drawing/2014/main" id="{BE4F72AB-0BBD-4453-AEC0-EC92DAD94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884" y="0"/>
            <a:ext cx="4794116" cy="417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E5C99D-7260-4DAE-9AF4-9B6C1FE63A9D}"/>
              </a:ext>
            </a:extLst>
          </p:cNvPr>
          <p:cNvSpPr txBox="1"/>
          <p:nvPr/>
        </p:nvSpPr>
        <p:spPr>
          <a:xfrm>
            <a:off x="838200" y="632407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tutorial on to install CUDA: https://youtu.be/hHWkvEcDBO0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8D19D9-C48B-40DC-9F2C-A1295E1DA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1"/>
          <a:stretch/>
        </p:blipFill>
        <p:spPr>
          <a:xfrm>
            <a:off x="8013793" y="4101561"/>
            <a:ext cx="3755951" cy="2712622"/>
          </a:xfrm>
          <a:prstGeom prst="rect">
            <a:avLst/>
          </a:prstGeom>
        </p:spPr>
      </p:pic>
      <p:pic>
        <p:nvPicPr>
          <p:cNvPr id="3074" name="Picture 2" descr="CUDA - Wikipedia">
            <a:extLst>
              <a:ext uri="{FF2B5EF4-FFF2-40B4-BE49-F238E27FC236}">
                <a16:creationId xmlns:a16="http://schemas.microsoft.com/office/drawing/2014/main" id="{01C465B9-719A-43C9-8077-7EE8763A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073" y="175392"/>
            <a:ext cx="1536762" cy="93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eep Learning with GPU Acceleration - Simple Talk">
            <a:extLst>
              <a:ext uri="{FF2B5EF4-FFF2-40B4-BE49-F238E27FC236}">
                <a16:creationId xmlns:a16="http://schemas.microsoft.com/office/drawing/2014/main" id="{0442A29A-F07D-494B-BE49-6E6D4C2610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31" y="2037676"/>
            <a:ext cx="7142826" cy="401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6E6C6A-DECC-4840-BEBD-FE57F768674C}"/>
              </a:ext>
            </a:extLst>
          </p:cNvPr>
          <p:cNvSpPr/>
          <p:nvPr/>
        </p:nvSpPr>
        <p:spPr>
          <a:xfrm>
            <a:off x="1491449" y="2201662"/>
            <a:ext cx="5220069" cy="7634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27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A636-BE9E-4FA3-8660-88F1CC0FB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CUDA and </a:t>
            </a:r>
            <a:r>
              <a:rPr lang="en-US" dirty="0" err="1"/>
              <a:t>cuDNN</a:t>
            </a:r>
            <a:r>
              <a:rPr lang="en-US" dirty="0"/>
              <a:t>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A6AA8-4BB0-49E1-ADDB-7066ADAA9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029"/>
            <a:ext cx="10515600" cy="4351338"/>
          </a:xfrm>
        </p:spPr>
        <p:txBody>
          <a:bodyPr/>
          <a:lstStyle/>
          <a:p>
            <a:r>
              <a:rPr lang="en-US" dirty="0"/>
              <a:t>It increases the learning rate by over 50 times!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11DA3-05F5-4E73-B9F1-150EA62D7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006" y="2584361"/>
            <a:ext cx="7365951" cy="4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76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7E32-E143-4A89-BCC4-CC1C5E31B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681" y="338492"/>
            <a:ext cx="5424257" cy="1325563"/>
          </a:xfrm>
        </p:spPr>
        <p:txBody>
          <a:bodyPr/>
          <a:lstStyle/>
          <a:p>
            <a:r>
              <a:rPr lang="en-US" dirty="0" err="1"/>
              <a:t>cupy</a:t>
            </a:r>
            <a:r>
              <a:rPr lang="en-US" dirty="0"/>
              <a:t> </a:t>
            </a:r>
            <a:r>
              <a:rPr lang="en-US" sz="2800" dirty="0"/>
              <a:t>(almost </a:t>
            </a:r>
            <a:r>
              <a:rPr lang="en-US" sz="2800" dirty="0" err="1"/>
              <a:t>extactly</a:t>
            </a:r>
            <a:r>
              <a:rPr lang="en-US" sz="2800" dirty="0"/>
              <a:t> like </a:t>
            </a:r>
            <a:r>
              <a:rPr lang="en-US" sz="2800" dirty="0" err="1"/>
              <a:t>numpy</a:t>
            </a:r>
            <a:r>
              <a:rPr lang="en-US" sz="2800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782EB-BF38-4A80-BE1E-FBA4FCAF8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072" y="1390619"/>
            <a:ext cx="5615866" cy="4351338"/>
          </a:xfrm>
        </p:spPr>
        <p:txBody>
          <a:bodyPr/>
          <a:lstStyle/>
          <a:p>
            <a:r>
              <a:rPr lang="en-US" dirty="0"/>
              <a:t>Accelerate matrix calculation X10!</a:t>
            </a:r>
          </a:p>
          <a:p>
            <a:endParaRPr lang="en-US" dirty="0"/>
          </a:p>
          <a:p>
            <a:r>
              <a:rPr lang="en-US" dirty="0"/>
              <a:t>Addition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Multiplication</a:t>
            </a:r>
          </a:p>
          <a:p>
            <a:endParaRPr lang="en-US" dirty="0"/>
          </a:p>
          <a:p>
            <a:r>
              <a:rPr lang="en-US" dirty="0"/>
              <a:t>Inversion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7EFDF-D6AC-48D7-9271-32C887A03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640" y="0"/>
            <a:ext cx="592836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FE7EF-04BE-4DCC-94FA-9B41544B9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23" y="2861340"/>
            <a:ext cx="3724795" cy="704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BD8BCC-0438-454D-B451-BC07C7487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81" y="4357142"/>
            <a:ext cx="3801005" cy="6954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E6B41C-567C-4D05-B90A-FB84A40EFB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681" y="5445047"/>
            <a:ext cx="3648584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2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798DD-9657-4A46-B2F6-32A4937E7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 own GPU code.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64DB81-FCE9-4253-B2AE-293352B57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don’t know you figure it out. Here is the resource:</a:t>
            </a:r>
            <a:br>
              <a:rPr lang="en-US" dirty="0"/>
            </a:br>
            <a:r>
              <a:rPr lang="en-US" dirty="0"/>
              <a:t>https://youtu.be/9bBsvpg-Xlk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16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551</Words>
  <Application>Microsoft Office PowerPoint</Application>
  <PresentationFormat>Widescreen</PresentationFormat>
  <Paragraphs>142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Speeding to glory</vt:lpstr>
      <vt:lpstr>Outline</vt:lpstr>
      <vt:lpstr>Question</vt:lpstr>
      <vt:lpstr>Cython (C in python)</vt:lpstr>
      <vt:lpstr>Numba</vt:lpstr>
      <vt:lpstr>CUDA</vt:lpstr>
      <vt:lpstr>CUDA and cuDNN in Machine learning</vt:lpstr>
      <vt:lpstr>cupy (almost extactly like numpy)</vt:lpstr>
      <vt:lpstr>Create you own GPU code.</vt:lpstr>
      <vt:lpstr>CPU parallel—easiest (concurrent.futures)</vt:lpstr>
      <vt:lpstr>multiprocessing</vt:lpstr>
      <vt:lpstr>MPI4py -- Python in supercomputer</vt:lpstr>
      <vt:lpstr>Structure</vt:lpstr>
      <vt:lpstr>Summary</vt:lpstr>
      <vt:lpstr>Dataset from CORI simulations</vt:lpstr>
      <vt:lpstr>PowerPoint Presentation</vt:lpstr>
      <vt:lpstr>Parameter dependents</vt:lpstr>
      <vt:lpstr>PowerPoint Presentation</vt:lpstr>
      <vt:lpstr>PowerPoint Presentation</vt:lpstr>
      <vt:lpstr>PowerPoint Presentation</vt:lpstr>
      <vt:lpstr>PowerPoint Presentation</vt:lpstr>
      <vt:lpstr>Vary profile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Curie</dc:creator>
  <cp:lastModifiedBy>Max Curie</cp:lastModifiedBy>
  <cp:revision>22</cp:revision>
  <dcterms:created xsi:type="dcterms:W3CDTF">2022-02-02T22:29:29Z</dcterms:created>
  <dcterms:modified xsi:type="dcterms:W3CDTF">2022-02-09T08:00:57Z</dcterms:modified>
</cp:coreProperties>
</file>